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3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3" r:id="rId9"/>
    <p:sldId id="265" r:id="rId10"/>
    <p:sldId id="266" r:id="rId11"/>
    <p:sldId id="267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983"/>
    <p:restoredTop sz="94737"/>
  </p:normalViewPr>
  <p:slideViewPr>
    <p:cSldViewPr snapToGrid="0" snapToObjects="1">
      <p:cViewPr>
        <p:scale>
          <a:sx n="85" d="100"/>
          <a:sy n="85" d="100"/>
        </p:scale>
        <p:origin x="1064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tiff>
</file>

<file path=ppt/media/image4.tiff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A5D3C-B6E7-2741-89D3-F5D50FF72917}" type="datetimeFigureOut">
              <a:rPr lang="en-US" smtClean="0"/>
              <a:t>2/28/21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037236-1B91-B349-AC5E-1F5E1D94A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62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Temperature dependence?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037236-1B91-B349-AC5E-1F5E1D94A2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57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037236-1B91-B349-AC5E-1F5E1D94A2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181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E468E-FCD7-6D43-B9DB-38ECBABBB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31ADDF-912A-B44E-9AC5-B382D41AED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29D98-E1E1-A943-8D0C-890F68F76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D6E0B-0043-504E-9711-2AAD18CD58D0}" type="datetime1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73C0D-FF72-9A4F-B9AB-59D67FE7F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8492A-FDDB-C247-BFC6-0A80F1F4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872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C7B4C-6B6A-CD4C-ACAA-6F9075085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A96C94-DF17-9045-90DE-5F52AF92D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22D44-BFB8-844B-9AEE-A059A9CAD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E5E53-E15D-4D44-BA51-28AE9E30DCA3}" type="datetime1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03F76-4494-F14D-87F6-FC18AA323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7A008-F615-9148-B7FF-03452DB0B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0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5D81AC-14A8-3E43-B56A-E8A8B5ED10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8F5BE5-7731-5248-91BA-6B8BF9944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8BEF7-4C02-6247-876F-FBEA0538F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3D6FC-138D-7F47-8535-F7492236CD0F}" type="datetime1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B1C2D-9F0D-4246-9ABB-C7D80FC3C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1EA00-A667-DB4E-822D-1DCC4F602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11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C66F9-FF39-BD41-AD0B-4A5847828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84BBC-A0B8-F147-9C8E-271F0B0F8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CBF92-5316-344A-92CA-AA0A965F7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328FF-A457-214E-A92B-E040BC5FEA53}" type="datetime1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0D4C7-F9A0-6C48-A120-A5F847F3B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DAD1C-6611-1A44-8333-9FC3068AC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54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1A513-76A9-7E41-A470-DE63C4B2D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091759-2D9D-7745-BD76-15F48D48B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D19D6-00B1-7B41-8C0C-9A92E84E7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2C96D-B4F4-EF4D-A54E-AFBEDE6D60D4}" type="datetime1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4A288-8CBC-4343-A7F3-FA47F4893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8F85B-1B0C-204C-BACC-11F55946A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08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694BE-32D4-F84A-A7AF-E2760AC0A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FAC-28B7-084B-8F02-803C12EFE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F5CA9-70E2-BB48-8687-F5269F7DC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D1ECE-1075-9245-B2C9-84FEF7E5C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A0ED3-E663-504A-90CE-AC1B351CD548}" type="datetime1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3E647-EC20-314C-9FC4-AC2037CF5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2D88C-98C1-FD42-8625-427E996EE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942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CC7AD-C5EA-B94B-8A7D-5950A49E0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2522DB-ABE2-014E-B5ED-ABDFA667F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3D2FAE-3329-4B41-BAEA-BBADE0F3B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B496D6-2392-4F44-92F6-885DF74FFC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DD4809-8387-6D4D-9CDA-700D5EB4E9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FC135D-867F-6A4F-BEDA-C14F89E54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A9060-EC09-284F-9F3A-E26F64A0D272}" type="datetime1">
              <a:rPr lang="en-US" smtClean="0"/>
              <a:t>2/28/21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99B693-42F2-5C49-8D13-7DD38EC91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AB83CA-3EF5-BD4A-99F7-41ABD3C33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315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63580-CECE-4848-8250-6E34487B4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D4C8CC-4EB7-5A4E-A948-E026770FB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B1960-BBE6-DA4E-9A24-5386DF259A3A}" type="datetime1">
              <a:rPr lang="en-US" smtClean="0"/>
              <a:t>2/28/21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3B2741-2C41-8B43-8804-186DC13ED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EC416-C4BF-B246-9400-799BB50A2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64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EB48A5-3612-B34F-A875-2799F1D1D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D7597-5158-0643-A85A-F43DB21ECDB7}" type="datetime1">
              <a:rPr lang="en-US" smtClean="0"/>
              <a:t>2/28/21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220200-5EFB-6548-9162-3B2BFDF9D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B0038-5629-4F4B-996E-98DFB85BA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935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A59F-C19D-3F48-9A19-C43A2447B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E2629-4A3C-6949-9466-204A1DA11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84B248-BA8C-914F-B531-273E9B6C81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2386A6-78B7-E845-BF79-3C52ECBEF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9AB13-C86B-2841-82B3-55982178B23F}" type="datetime1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00BE8-6A4D-A948-8538-E55F142F3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E6B21D-9099-084B-84F4-C4C5936D1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28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4D34D-0A97-E64A-870C-D197D4A6B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4341CD-1EA8-8642-99A6-F5D1A0B374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9D2639-1B65-5A40-A9D6-8BA055ACD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86940-FD9E-694C-94CB-CB5D78CE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71024-6578-E045-BEBE-C7D0BDE4EAB8}" type="datetime1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359AAF-7108-3C40-9C04-2A7D775C6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CCEAE2-75DF-284A-8F6A-42B4A7C41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697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F334A8-D4CC-C049-8365-905ADC951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DE923-50F8-A24C-977C-4CF434504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BF471-A4EE-D84C-9D33-4B6EBBA9B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D9D71-CBE1-9941-A09B-DAE05808657E}" type="datetime1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425ED-721E-604D-A704-A614129D25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9F6E0-EE68-8B4B-B7E4-4433AD2CC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B52CB-8B9B-084D-958E-A054B9D7D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725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5F213-2D02-F54B-BFA2-843DD4428F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Diffusion Monte Carlo (DMC)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208EFE-75DA-E048-9888-9F9A17293D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Coire Gavin-Hanner, McCoy Group, UW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2A928-4D34-6048-88EE-C51071865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094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BC60B-D2D5-8145-ABE3-51C579C8C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works- Practice </a:t>
            </a:r>
            <a:r>
              <a:rPr lang="en-US" dirty="0" err="1"/>
              <a:t>cont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C994D-209C-DF44-A13F-00D35E379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26893"/>
          </a:xfrm>
        </p:spPr>
        <p:txBody>
          <a:bodyPr/>
          <a:lstStyle/>
          <a:p>
            <a:r>
              <a:rPr lang="en-US" dirty="0"/>
              <a:t>Calculating </a:t>
            </a:r>
            <a:r>
              <a:rPr lang="en-US" dirty="0" err="1"/>
              <a:t>E</a:t>
            </a:r>
            <a:r>
              <a:rPr lang="en-US" baseline="-25000" dirty="0" err="1"/>
              <a:t>ref</a:t>
            </a:r>
            <a:r>
              <a:rPr lang="en-US" dirty="0"/>
              <a:t> and ZPE</a:t>
            </a:r>
          </a:p>
          <a:p>
            <a:pPr lvl="1"/>
            <a:endParaRPr lang="en-US" baseline="-25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13288-F02D-9C44-83CE-2D6B391DA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466E0D-3613-4B4F-A2B8-C0147BEDD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133" y="2464807"/>
            <a:ext cx="4792065" cy="7746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1CFAC4-F8BD-2545-88BA-53795598B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0019" y="1732431"/>
            <a:ext cx="6529847" cy="458184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CA3F8E3-50C6-1041-B3EB-EBDFEAC3ED94}"/>
              </a:ext>
            </a:extLst>
          </p:cNvPr>
          <p:cNvSpPr/>
          <p:nvPr/>
        </p:nvSpPr>
        <p:spPr>
          <a:xfrm>
            <a:off x="1648918" y="2464807"/>
            <a:ext cx="944380" cy="686381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736762-A084-1B41-86CF-4A12D3D2267F}"/>
              </a:ext>
            </a:extLst>
          </p:cNvPr>
          <p:cNvSpPr/>
          <p:nvPr/>
        </p:nvSpPr>
        <p:spPr>
          <a:xfrm>
            <a:off x="2894069" y="2333248"/>
            <a:ext cx="2337498" cy="1095752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3A2885-70D2-2046-9F44-C0E430861609}"/>
              </a:ext>
            </a:extLst>
          </p:cNvPr>
          <p:cNvSpPr txBox="1"/>
          <p:nvPr/>
        </p:nvSpPr>
        <p:spPr>
          <a:xfrm>
            <a:off x="964315" y="4001294"/>
            <a:ext cx="1753850" cy="646331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Average potential energy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B63D59-0DB5-DC4E-836D-CB4EADB94C40}"/>
              </a:ext>
            </a:extLst>
          </p:cNvPr>
          <p:cNvSpPr txBox="1"/>
          <p:nvPr/>
        </p:nvSpPr>
        <p:spPr>
          <a:xfrm>
            <a:off x="3185893" y="4024052"/>
            <a:ext cx="1753850" cy="646331"/>
          </a:xfrm>
          <a:prstGeom prst="rect">
            <a:avLst/>
          </a:prstGeom>
          <a:noFill/>
          <a:ln w="25400"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# of walkers correction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F05889-E1CF-634B-9DEB-663056CD199B}"/>
              </a:ext>
            </a:extLst>
          </p:cNvPr>
          <p:cNvCxnSpPr>
            <a:stCxn id="7" idx="2"/>
            <a:endCxn id="9" idx="0"/>
          </p:cNvCxnSpPr>
          <p:nvPr/>
        </p:nvCxnSpPr>
        <p:spPr>
          <a:xfrm flipH="1">
            <a:off x="1841240" y="3151188"/>
            <a:ext cx="279868" cy="85010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CC05B31-5ABB-0D40-80B9-A58E8948913D}"/>
              </a:ext>
            </a:extLst>
          </p:cNvPr>
          <p:cNvCxnSpPr>
            <a:stCxn id="8" idx="2"/>
            <a:endCxn id="10" idx="0"/>
          </p:cNvCxnSpPr>
          <p:nvPr/>
        </p:nvCxnSpPr>
        <p:spPr>
          <a:xfrm>
            <a:off x="4062818" y="3429000"/>
            <a:ext cx="0" cy="5950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546610A-9546-5F4E-B89A-9BDCEC995B46}"/>
              </a:ext>
            </a:extLst>
          </p:cNvPr>
          <p:cNvSpPr txBox="1"/>
          <p:nvPr/>
        </p:nvSpPr>
        <p:spPr>
          <a:xfrm>
            <a:off x="322133" y="5036695"/>
            <a:ext cx="4617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Confusion:</a:t>
            </a:r>
          </a:p>
          <a:p>
            <a:r>
              <a:rPr lang="en-US" dirty="0"/>
              <a:t>- Kinetic Energy?</a:t>
            </a:r>
          </a:p>
        </p:txBody>
      </p:sp>
    </p:spTree>
    <p:extLst>
      <p:ext uri="{BB962C8B-B14F-4D97-AF65-F5344CB8AC3E}">
        <p14:creationId xmlns:p14="http://schemas.microsoft.com/office/powerpoint/2010/main" val="190828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945F3-5740-214A-B24E-95126D18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works- Practice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79EEB-5A1F-844E-AAE4-53A7171CB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Discrete weighting- fluctuating number of walkers with constant weight</a:t>
            </a:r>
          </a:p>
          <a:p>
            <a:r>
              <a:rPr lang="en-US" dirty="0"/>
              <a:t>Continuous weighting- constant number of walkers with fluctuating weight</a:t>
            </a:r>
          </a:p>
          <a:p>
            <a:r>
              <a:rPr lang="en-US" dirty="0"/>
              <a:t>Pros and Cons of both?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01189-A2AD-164D-9E4E-912926B6A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4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3252A-F434-7C49-B81E-6830343B9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31493-9191-A645-807A-34A58FC3B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Important sampling…</a:t>
            </a:r>
          </a:p>
          <a:p>
            <a:r>
              <a:rPr lang="en-US" dirty="0"/>
              <a:t>NN PES evaluations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AABE3-6734-8A4E-BB43-EB30E9CEE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E6FDA-6403-8B43-9146-0422A8B62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F2EE4-05E6-2449-9D7B-77D3CD548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McCoy Group</a:t>
            </a:r>
          </a:p>
          <a:p>
            <a:r>
              <a:rPr lang="en-US" dirty="0" err="1"/>
              <a:t>Xantheas</a:t>
            </a:r>
            <a:r>
              <a:rPr lang="en-US" dirty="0"/>
              <a:t> Group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6F23F8-89C8-FA4C-BA78-6847A17B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A8BFF9-53A2-8D4A-B130-547349316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747" y="2866322"/>
            <a:ext cx="5326505" cy="399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61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0AC29-C011-4043-8774-608B8131F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8DE30-682E-1042-AB83-35338E324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it and why do we care?</a:t>
            </a:r>
          </a:p>
          <a:p>
            <a:r>
              <a:rPr lang="en-US" dirty="0"/>
              <a:t>Terms</a:t>
            </a:r>
          </a:p>
          <a:p>
            <a:r>
              <a:rPr lang="en-US" dirty="0"/>
              <a:t>How does it work- Theory</a:t>
            </a:r>
          </a:p>
          <a:p>
            <a:r>
              <a:rPr lang="en-US" dirty="0"/>
              <a:t>How does it work- Practice</a:t>
            </a:r>
          </a:p>
          <a:p>
            <a:r>
              <a:rPr lang="en-US" dirty="0"/>
              <a:t>Advancements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5CE8D-4204-5E47-81E1-9F72A2650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B2AE1B-67E4-7145-A55A-DC6C418DDC5A}"/>
              </a:ext>
            </a:extLst>
          </p:cNvPr>
          <p:cNvSpPr txBox="1"/>
          <p:nvPr/>
        </p:nvSpPr>
        <p:spPr>
          <a:xfrm>
            <a:off x="8173329" y="2897945"/>
            <a:ext cx="337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interrupt with questions, comments, and suggestions!</a:t>
            </a:r>
          </a:p>
        </p:txBody>
      </p:sp>
    </p:spTree>
    <p:extLst>
      <p:ext uri="{BB962C8B-B14F-4D97-AF65-F5344CB8AC3E}">
        <p14:creationId xmlns:p14="http://schemas.microsoft.com/office/powerpoint/2010/main" val="3857306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AAAAAA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108F1-A68C-4546-9157-CD9898359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DMC and why do we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B646C-6245-454D-B053-0B96B520C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1"/>
            <a:ext cx="10515600" cy="2747962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Good for systems that are not easily evaluated using other techniques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Large anharmonicity</a:t>
            </a:r>
          </a:p>
          <a:p>
            <a:pPr lvl="1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Many degrees of freedom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Numerical rather than analytical approach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B6AC44-25A7-F049-9005-43BDB47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3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402944-1B61-734F-A6F0-CAA3C1377501}"/>
              </a:ext>
            </a:extLst>
          </p:cNvPr>
          <p:cNvSpPr/>
          <p:nvPr/>
        </p:nvSpPr>
        <p:spPr>
          <a:xfrm>
            <a:off x="838200" y="1434905"/>
            <a:ext cx="1688123" cy="173032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B7A315-3DDC-304F-ABAE-D4DA14F311D9}"/>
              </a:ext>
            </a:extLst>
          </p:cNvPr>
          <p:cNvSpPr txBox="1"/>
          <p:nvPr/>
        </p:nvSpPr>
        <p:spPr>
          <a:xfrm>
            <a:off x="970671" y="1707321"/>
            <a:ext cx="16881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Potential energy surface</a:t>
            </a:r>
          </a:p>
          <a:p>
            <a:r>
              <a:rPr lang="en-US" dirty="0"/>
              <a:t>- Atoms</a:t>
            </a:r>
          </a:p>
          <a:p>
            <a:r>
              <a:rPr lang="en-US" dirty="0"/>
              <a:t>- Coordinates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0D8752-62CB-214D-A328-0174DF098468}"/>
              </a:ext>
            </a:extLst>
          </p:cNvPr>
          <p:cNvSpPr/>
          <p:nvPr/>
        </p:nvSpPr>
        <p:spPr>
          <a:xfrm>
            <a:off x="4487594" y="1648484"/>
            <a:ext cx="1477108" cy="131800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DMC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B03264A-096B-0B40-B190-D2F1BCB36EE6}"/>
              </a:ext>
            </a:extLst>
          </p:cNvPr>
          <p:cNvSpPr/>
          <p:nvPr/>
        </p:nvSpPr>
        <p:spPr>
          <a:xfrm>
            <a:off x="8178021" y="1537702"/>
            <a:ext cx="1696329" cy="17805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47E542-2A62-9A45-8437-4E9B58D84BDB}"/>
              </a:ext>
            </a:extLst>
          </p:cNvPr>
          <p:cNvSpPr txBox="1"/>
          <p:nvPr/>
        </p:nvSpPr>
        <p:spPr>
          <a:xfrm>
            <a:off x="8285871" y="1958748"/>
            <a:ext cx="1696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Wavefunction</a:t>
            </a:r>
          </a:p>
          <a:p>
            <a:r>
              <a:rPr lang="en-US" dirty="0"/>
              <a:t>- Zero point </a:t>
            </a:r>
            <a:r>
              <a:rPr lang="en-US" dirty="0" err="1"/>
              <a:t>vib</a:t>
            </a:r>
            <a:r>
              <a:rPr lang="en-US" dirty="0"/>
              <a:t>. energy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CDB9994-C8BF-A549-8B93-B94B97FD33F5}"/>
              </a:ext>
            </a:extLst>
          </p:cNvPr>
          <p:cNvCxnSpPr>
            <a:stCxn id="6" idx="3"/>
          </p:cNvCxnSpPr>
          <p:nvPr/>
        </p:nvCxnSpPr>
        <p:spPr>
          <a:xfrm flipV="1">
            <a:off x="2658794" y="2300068"/>
            <a:ext cx="1688123" cy="74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6B57A9F-3B21-904B-96E1-183C2279CF73}"/>
              </a:ext>
            </a:extLst>
          </p:cNvPr>
          <p:cNvCxnSpPr/>
          <p:nvPr/>
        </p:nvCxnSpPr>
        <p:spPr>
          <a:xfrm flipV="1">
            <a:off x="6227300" y="2324877"/>
            <a:ext cx="1688123" cy="74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455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071A4-7C97-B34E-B2A9-79E35F52F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E7471-FE18-5D4E-8531-621FFCA33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Potential energy surface</a:t>
            </a:r>
          </a:p>
          <a:p>
            <a:r>
              <a:rPr lang="en-US" dirty="0"/>
              <a:t>Walker</a:t>
            </a:r>
          </a:p>
          <a:p>
            <a:r>
              <a:rPr lang="en-US" dirty="0" err="1"/>
              <a:t>Eref</a:t>
            </a:r>
            <a:r>
              <a:rPr lang="en-US" dirty="0"/>
              <a:t>- energy of the displaced system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E86BE7-6F26-BB42-840E-1D4C76BC4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07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96C2D-5AE9-794B-A936-38412BCBC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705"/>
            <a:ext cx="10515600" cy="1325563"/>
          </a:xfrm>
        </p:spPr>
        <p:txBody>
          <a:bodyPr/>
          <a:lstStyle/>
          <a:p>
            <a:r>
              <a:rPr lang="en-US" dirty="0"/>
              <a:t>How does it 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B237B7-7EB6-644B-A97D-5B3B6754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5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20C391-7A93-B443-8A9D-58B48E7ECC9D}"/>
              </a:ext>
            </a:extLst>
          </p:cNvPr>
          <p:cNvSpPr/>
          <p:nvPr/>
        </p:nvSpPr>
        <p:spPr>
          <a:xfrm>
            <a:off x="838200" y="1225869"/>
            <a:ext cx="1688123" cy="173032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A0AE76-F2D6-3440-A285-63D70A57AA85}"/>
              </a:ext>
            </a:extLst>
          </p:cNvPr>
          <p:cNvSpPr txBox="1"/>
          <p:nvPr/>
        </p:nvSpPr>
        <p:spPr>
          <a:xfrm>
            <a:off x="970671" y="1498285"/>
            <a:ext cx="16881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Potential energy surface</a:t>
            </a:r>
          </a:p>
          <a:p>
            <a:r>
              <a:rPr lang="en-US" dirty="0"/>
              <a:t>- Atoms</a:t>
            </a:r>
          </a:p>
          <a:p>
            <a:r>
              <a:rPr lang="en-US" dirty="0"/>
              <a:t>- Coordinates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1DF1DC-651B-A448-A175-CF7519DC162D}"/>
              </a:ext>
            </a:extLst>
          </p:cNvPr>
          <p:cNvSpPr/>
          <p:nvPr/>
        </p:nvSpPr>
        <p:spPr>
          <a:xfrm>
            <a:off x="4487594" y="1439448"/>
            <a:ext cx="1477108" cy="131800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DMC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38A688C-25ED-C348-BC30-66ECD9B5AF90}"/>
              </a:ext>
            </a:extLst>
          </p:cNvPr>
          <p:cNvSpPr/>
          <p:nvPr/>
        </p:nvSpPr>
        <p:spPr>
          <a:xfrm>
            <a:off x="8178021" y="1328666"/>
            <a:ext cx="1696329" cy="1780516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D647F4-8AE6-2E4B-81B8-DB43E720D171}"/>
              </a:ext>
            </a:extLst>
          </p:cNvPr>
          <p:cNvSpPr txBox="1"/>
          <p:nvPr/>
        </p:nvSpPr>
        <p:spPr>
          <a:xfrm>
            <a:off x="8285871" y="1749712"/>
            <a:ext cx="1696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Wavefunction</a:t>
            </a:r>
          </a:p>
          <a:p>
            <a:r>
              <a:rPr lang="en-US" dirty="0"/>
              <a:t>- Zero point </a:t>
            </a:r>
            <a:r>
              <a:rPr lang="en-US" dirty="0" err="1"/>
              <a:t>vib</a:t>
            </a:r>
            <a:r>
              <a:rPr lang="en-US" dirty="0"/>
              <a:t>. energy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5175A5D-B824-5F4C-989E-F655D2CC24B7}"/>
              </a:ext>
            </a:extLst>
          </p:cNvPr>
          <p:cNvCxnSpPr>
            <a:stCxn id="7" idx="3"/>
          </p:cNvCxnSpPr>
          <p:nvPr/>
        </p:nvCxnSpPr>
        <p:spPr>
          <a:xfrm flipV="1">
            <a:off x="2658794" y="2091032"/>
            <a:ext cx="1688123" cy="74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88511D0-B0E4-0845-8362-3BF156FD53D6}"/>
              </a:ext>
            </a:extLst>
          </p:cNvPr>
          <p:cNvCxnSpPr/>
          <p:nvPr/>
        </p:nvCxnSpPr>
        <p:spPr>
          <a:xfrm flipV="1">
            <a:off x="6227300" y="2115841"/>
            <a:ext cx="1688123" cy="74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E38A863-EEB9-FA44-94ED-647A10F6B092}"/>
              </a:ext>
            </a:extLst>
          </p:cNvPr>
          <p:cNvSpPr txBox="1"/>
          <p:nvPr/>
        </p:nvSpPr>
        <p:spPr>
          <a:xfrm>
            <a:off x="1742740" y="3506993"/>
            <a:ext cx="3356386" cy="286232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How do we get to the wavefunction using the Schrödinger equation?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DB7F03-9F80-E54E-80C4-392FA2D8F1BA}"/>
              </a:ext>
            </a:extLst>
          </p:cNvPr>
          <p:cNvSpPr txBox="1"/>
          <p:nvPr/>
        </p:nvSpPr>
        <p:spPr>
          <a:xfrm>
            <a:off x="5099126" y="3506993"/>
            <a:ext cx="3356386" cy="286232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Practice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Basic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Important Sampling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NN-based PES evaluations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06AB544-8F24-7841-8C0E-8E336B63BD4F}"/>
              </a:ext>
            </a:extLst>
          </p:cNvPr>
          <p:cNvCxnSpPr/>
          <p:nvPr/>
        </p:nvCxnSpPr>
        <p:spPr>
          <a:xfrm flipH="1">
            <a:off x="1742740" y="2757449"/>
            <a:ext cx="2744854" cy="7495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F3F5795-BDD4-1442-8C0F-D9BAA465B792}"/>
              </a:ext>
            </a:extLst>
          </p:cNvPr>
          <p:cNvCxnSpPr/>
          <p:nvPr/>
        </p:nvCxnSpPr>
        <p:spPr>
          <a:xfrm>
            <a:off x="5964702" y="2757449"/>
            <a:ext cx="2490810" cy="74954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5811B35-15FB-404F-852C-798E46923EBD}"/>
              </a:ext>
            </a:extLst>
          </p:cNvPr>
          <p:cNvSpPr txBox="1"/>
          <p:nvPr/>
        </p:nvSpPr>
        <p:spPr>
          <a:xfrm>
            <a:off x="8754256" y="3506993"/>
            <a:ext cx="1978701" cy="523220"/>
          </a:xfrm>
          <a:prstGeom prst="rect">
            <a:avLst/>
          </a:prstGeom>
          <a:noFill/>
          <a:ln w="38100"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err="1"/>
              <a:t>PyVibDMC</a:t>
            </a:r>
            <a:r>
              <a:rPr lang="en-US" sz="2800" dirty="0"/>
              <a:t>!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C23921-61A0-9B42-A482-B09C66E921F4}"/>
              </a:ext>
            </a:extLst>
          </p:cNvPr>
          <p:cNvCxnSpPr>
            <a:stCxn id="8" idx="3"/>
            <a:endCxn id="21" idx="0"/>
          </p:cNvCxnSpPr>
          <p:nvPr/>
        </p:nvCxnSpPr>
        <p:spPr>
          <a:xfrm>
            <a:off x="5964702" y="2098449"/>
            <a:ext cx="3778905" cy="140854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252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332D3-4B17-CF45-8058-B7C19B803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work- Theory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D62B93-8104-1E46-8FAE-B9250E228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031C3E-1E7B-5E42-BC68-D26061A97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6529"/>
            <a:ext cx="3658496" cy="7907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BAD2E2-AB8C-2A41-945F-271F7F167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3718" y="1817604"/>
            <a:ext cx="5440082" cy="72221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ABFA613-A3B3-1E47-A611-3B21A11DFA61}"/>
              </a:ext>
            </a:extLst>
          </p:cNvPr>
          <p:cNvCxnSpPr/>
          <p:nvPr/>
        </p:nvCxnSpPr>
        <p:spPr>
          <a:xfrm>
            <a:off x="4668819" y="1981899"/>
            <a:ext cx="106500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4A4856C-36A9-D84C-BD2E-752605B56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5680" y="2925819"/>
            <a:ext cx="4756075" cy="35670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CA949E-3B81-7444-AB11-761B36CB4A99}"/>
              </a:ext>
            </a:extLst>
          </p:cNvPr>
          <p:cNvSpPr txBox="1"/>
          <p:nvPr/>
        </p:nvSpPr>
        <p:spPr>
          <a:xfrm>
            <a:off x="8810513" y="3429000"/>
            <a:ext cx="27109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Point(s) of Confusion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How does this get us the ground state </a:t>
            </a:r>
            <a:r>
              <a:rPr lang="en-US" dirty="0" err="1"/>
              <a:t>wfn</a:t>
            </a:r>
            <a:r>
              <a:rPr lang="en-US" dirty="0"/>
              <a:t>?</a:t>
            </a:r>
          </a:p>
          <a:p>
            <a:pPr marL="285750" indent="-285750">
              <a:buFontTx/>
              <a:buChar char="-"/>
            </a:pPr>
            <a:r>
              <a:rPr lang="en-US" dirty="0"/>
              <a:t>What if </a:t>
            </a:r>
            <a:r>
              <a:rPr lang="en-US" dirty="0" err="1"/>
              <a:t>Eref</a:t>
            </a:r>
            <a:r>
              <a:rPr lang="en-US" dirty="0"/>
              <a:t> = E1, E2…?</a:t>
            </a:r>
          </a:p>
        </p:txBody>
      </p:sp>
    </p:spTree>
    <p:extLst>
      <p:ext uri="{BB962C8B-B14F-4D97-AF65-F5344CB8AC3E}">
        <p14:creationId xmlns:p14="http://schemas.microsoft.com/office/powerpoint/2010/main" val="4176477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477B9-36FE-B146-9B95-CE680D897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work-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813E9-D93F-F541-AE8B-232AC6F42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07136" cy="2197735"/>
          </a:xfrm>
        </p:spPr>
        <p:txBody>
          <a:bodyPr/>
          <a:lstStyle/>
          <a:p>
            <a:r>
              <a:rPr lang="en-US" dirty="0"/>
              <a:t>Four-step algorithm</a:t>
            </a:r>
          </a:p>
          <a:p>
            <a:pPr lvl="1"/>
            <a:r>
              <a:rPr lang="en-US" dirty="0"/>
              <a:t>Displace the walkers</a:t>
            </a:r>
          </a:p>
          <a:p>
            <a:pPr lvl="1"/>
            <a:r>
              <a:rPr lang="en-US" dirty="0"/>
              <a:t>Calculate potential energy</a:t>
            </a:r>
          </a:p>
          <a:p>
            <a:pPr lvl="1"/>
            <a:r>
              <a:rPr lang="en-US" dirty="0"/>
              <a:t>Births and Deaths</a:t>
            </a:r>
          </a:p>
          <a:p>
            <a:pPr lvl="1"/>
            <a:r>
              <a:rPr lang="en-US" dirty="0"/>
              <a:t>Calculate </a:t>
            </a:r>
            <a:r>
              <a:rPr lang="en-US" dirty="0" err="1"/>
              <a:t>Eref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EFF14D-8E8F-E748-8E48-0306E23B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7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16D0D6-37FA-A54D-9B1F-799BEC51D0BB}"/>
              </a:ext>
            </a:extLst>
          </p:cNvPr>
          <p:cNvSpPr/>
          <p:nvPr/>
        </p:nvSpPr>
        <p:spPr>
          <a:xfrm>
            <a:off x="891987" y="4528969"/>
            <a:ext cx="1559859" cy="1538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Calculate Potential Energy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6E2EB0F-299B-2C44-9DE4-ABD4E8F122F2}"/>
              </a:ext>
            </a:extLst>
          </p:cNvPr>
          <p:cNvSpPr/>
          <p:nvPr/>
        </p:nvSpPr>
        <p:spPr>
          <a:xfrm>
            <a:off x="3368936" y="4528969"/>
            <a:ext cx="1559859" cy="1538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Calculate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Eref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012EADE-1B69-0A4E-A69A-6D8A151B959B}"/>
              </a:ext>
            </a:extLst>
          </p:cNvPr>
          <p:cNvSpPr/>
          <p:nvPr/>
        </p:nvSpPr>
        <p:spPr>
          <a:xfrm>
            <a:off x="7830670" y="4528969"/>
            <a:ext cx="1559859" cy="1538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Displace Walkers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EA70C55-DA1D-5243-A3EC-988E9E0D25E5}"/>
              </a:ext>
            </a:extLst>
          </p:cNvPr>
          <p:cNvSpPr/>
          <p:nvPr/>
        </p:nvSpPr>
        <p:spPr>
          <a:xfrm>
            <a:off x="7830670" y="1066035"/>
            <a:ext cx="1559859" cy="1538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Births and Deaths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99A4FA0-A9D5-074B-972B-B59C21E68113}"/>
              </a:ext>
            </a:extLst>
          </p:cNvPr>
          <p:cNvSpPr/>
          <p:nvPr/>
        </p:nvSpPr>
        <p:spPr>
          <a:xfrm>
            <a:off x="5488192" y="2790713"/>
            <a:ext cx="1559859" cy="1538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Calculate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Eref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DE18328-B426-BA48-A007-F37A4EB74E90}"/>
              </a:ext>
            </a:extLst>
          </p:cNvPr>
          <p:cNvSpPr/>
          <p:nvPr/>
        </p:nvSpPr>
        <p:spPr>
          <a:xfrm>
            <a:off x="10094259" y="2790713"/>
            <a:ext cx="1559859" cy="153834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Calculate Potential Energy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BFD8242-11AC-D146-8D1F-7A28E9F270D2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2451846" y="5298141"/>
            <a:ext cx="91709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B006709-830C-AA4B-92A4-5151101A26C7}"/>
              </a:ext>
            </a:extLst>
          </p:cNvPr>
          <p:cNvCxnSpPr>
            <a:cxnSpLocks/>
          </p:cNvCxnSpPr>
          <p:nvPr/>
        </p:nvCxnSpPr>
        <p:spPr>
          <a:xfrm>
            <a:off x="4928795" y="5294555"/>
            <a:ext cx="280595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BC26A68-AAE3-C749-AC3D-71EA5C1ABF75}"/>
              </a:ext>
            </a:extLst>
          </p:cNvPr>
          <p:cNvCxnSpPr>
            <a:cxnSpLocks/>
          </p:cNvCxnSpPr>
          <p:nvPr/>
        </p:nvCxnSpPr>
        <p:spPr>
          <a:xfrm flipV="1">
            <a:off x="9523655" y="4329057"/>
            <a:ext cx="717625" cy="6373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4C2F59D-CC74-D342-BA1D-038A4D2D371A}"/>
              </a:ext>
            </a:extLst>
          </p:cNvPr>
          <p:cNvCxnSpPr>
            <a:cxnSpLocks/>
          </p:cNvCxnSpPr>
          <p:nvPr/>
        </p:nvCxnSpPr>
        <p:spPr>
          <a:xfrm flipH="1" flipV="1">
            <a:off x="9390529" y="2385639"/>
            <a:ext cx="865095" cy="6373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5B7DB40-8F1F-CB40-92B5-7CE282696411}"/>
              </a:ext>
            </a:extLst>
          </p:cNvPr>
          <p:cNvCxnSpPr>
            <a:cxnSpLocks/>
          </p:cNvCxnSpPr>
          <p:nvPr/>
        </p:nvCxnSpPr>
        <p:spPr>
          <a:xfrm flipH="1">
            <a:off x="7048051" y="2218708"/>
            <a:ext cx="865096" cy="80432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B899C06-10C5-194F-9710-E497A84ACB7F}"/>
              </a:ext>
            </a:extLst>
          </p:cNvPr>
          <p:cNvCxnSpPr>
            <a:cxnSpLocks/>
          </p:cNvCxnSpPr>
          <p:nvPr/>
        </p:nvCxnSpPr>
        <p:spPr>
          <a:xfrm>
            <a:off x="6869207" y="4162126"/>
            <a:ext cx="882574" cy="6465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B64FF8D-7506-544A-AB42-9416B1229988}"/>
              </a:ext>
            </a:extLst>
          </p:cNvPr>
          <p:cNvSpPr txBox="1"/>
          <p:nvPr/>
        </p:nvSpPr>
        <p:spPr>
          <a:xfrm>
            <a:off x="320041" y="4049394"/>
            <a:ext cx="957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Start Here!</a:t>
            </a:r>
          </a:p>
        </p:txBody>
      </p:sp>
    </p:spTree>
    <p:extLst>
      <p:ext uri="{BB962C8B-B14F-4D97-AF65-F5344CB8AC3E}">
        <p14:creationId xmlns:p14="http://schemas.microsoft.com/office/powerpoint/2010/main" val="2533312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B835E-0E92-DC49-AF27-4F338981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work- Practice cont.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AC9796-0B19-7844-ABD2-CC010026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8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4319A9-C902-5545-AA7A-30BA011B5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1525"/>
            <a:ext cx="10515600" cy="1785769"/>
          </a:xfrm>
        </p:spPr>
        <p:txBody>
          <a:bodyPr/>
          <a:lstStyle/>
          <a:p>
            <a:r>
              <a:rPr lang="en-US" dirty="0"/>
              <a:t>Random displacement based on gaussian distribution of width </a:t>
            </a:r>
            <a:r>
              <a:rPr lang="el-GR" dirty="0"/>
              <a:t>(</a:t>
            </a:r>
            <a:r>
              <a:rPr lang="el-GR" dirty="0" err="1"/>
              <a:t>Δτ</a:t>
            </a:r>
            <a:r>
              <a:rPr lang="el-GR" dirty="0"/>
              <a:t>/</a:t>
            </a:r>
            <a:r>
              <a:rPr lang="en-US" dirty="0"/>
              <a:t>m)</a:t>
            </a:r>
            <a:r>
              <a:rPr lang="en-US" baseline="30000" dirty="0"/>
              <a:t>1/2</a:t>
            </a:r>
            <a:r>
              <a:rPr lang="en-US" dirty="0"/>
              <a:t> </a:t>
            </a:r>
          </a:p>
          <a:p>
            <a:pPr lvl="1"/>
            <a:r>
              <a:rPr lang="en-US" dirty="0"/>
              <a:t>Result of the kinetic energy operator</a:t>
            </a:r>
          </a:p>
          <a:p>
            <a:pPr lvl="1"/>
            <a:r>
              <a:rPr lang="en-US" dirty="0"/>
              <a:t>Derivation left as an exercise to the viewer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E10CA8F-38F8-2946-90DD-93F2F8160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826" y="3059902"/>
            <a:ext cx="8480612" cy="2487583"/>
          </a:xfrm>
          <a:prstGeom prst="rect">
            <a:avLst/>
          </a:prstGeom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A4E782D0-23CF-1C44-80AA-3A1CF29C0EA6}"/>
              </a:ext>
            </a:extLst>
          </p:cNvPr>
          <p:cNvSpPr txBox="1">
            <a:spLocks/>
          </p:cNvSpPr>
          <p:nvPr/>
        </p:nvSpPr>
        <p:spPr>
          <a:xfrm>
            <a:off x="838200" y="5547485"/>
            <a:ext cx="10515600" cy="1310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Potential energy is calculated from new positions</a:t>
            </a:r>
          </a:p>
        </p:txBody>
      </p:sp>
    </p:spTree>
    <p:extLst>
      <p:ext uri="{BB962C8B-B14F-4D97-AF65-F5344CB8AC3E}">
        <p14:creationId xmlns:p14="http://schemas.microsoft.com/office/powerpoint/2010/main" val="64660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257A6-2DF5-EE40-8D8E-0990F9BCE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work- Practice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F036C-377E-7743-BC1E-3E4144CE0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45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Births and Deaths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0EC6FC-E0C2-A14A-A95E-B22F8F774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B52CB-8B9B-084D-958E-A054B9D7D587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EA0C7B-8C02-F449-AD2E-5D735CBFF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700" y="2270125"/>
            <a:ext cx="3276600" cy="444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5819EF-A07F-3941-85E7-F42339843BF3}"/>
              </a:ext>
            </a:extLst>
          </p:cNvPr>
          <p:cNvSpPr txBox="1"/>
          <p:nvPr/>
        </p:nvSpPr>
        <p:spPr>
          <a:xfrm>
            <a:off x="8610600" y="1626754"/>
            <a:ext cx="1700212" cy="36933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Previous </a:t>
            </a:r>
            <a:r>
              <a:rPr lang="en-US" dirty="0" err="1"/>
              <a:t>E</a:t>
            </a:r>
            <a:r>
              <a:rPr lang="en-US" baseline="-25000" dirty="0" err="1"/>
              <a:t>ref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E426C0-03A1-F541-A6FC-EC68A4ADAEDD}"/>
              </a:ext>
            </a:extLst>
          </p:cNvPr>
          <p:cNvSpPr/>
          <p:nvPr/>
        </p:nvSpPr>
        <p:spPr>
          <a:xfrm>
            <a:off x="6280879" y="2158584"/>
            <a:ext cx="884419" cy="55604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C7FBCEA-7D45-9140-8DF3-4C83A656713A}"/>
              </a:ext>
            </a:extLst>
          </p:cNvPr>
          <p:cNvCxnSpPr>
            <a:cxnSpLocks/>
          </p:cNvCxnSpPr>
          <p:nvPr/>
        </p:nvCxnSpPr>
        <p:spPr>
          <a:xfrm flipV="1">
            <a:off x="7165298" y="1621809"/>
            <a:ext cx="1445302" cy="52357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8D43BF92-E947-434A-8326-E62A2FEFD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59" y="3257715"/>
            <a:ext cx="9990481" cy="303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036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1378</TotalTime>
  <Words>348</Words>
  <Application>Microsoft Macintosh PowerPoint</Application>
  <PresentationFormat>Widescreen</PresentationFormat>
  <Paragraphs>103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Diffusion Monte Carlo (DMC)</vt:lpstr>
      <vt:lpstr>Outline</vt:lpstr>
      <vt:lpstr>What is DMC and why do we care?</vt:lpstr>
      <vt:lpstr>Terms</vt:lpstr>
      <vt:lpstr>How does it work</vt:lpstr>
      <vt:lpstr>How does it work- Theory</vt:lpstr>
      <vt:lpstr>How does it work- Practice</vt:lpstr>
      <vt:lpstr>How does it work- Practice cont.</vt:lpstr>
      <vt:lpstr>How does it work- Practice cont.</vt:lpstr>
      <vt:lpstr>How it works- Practice cont</vt:lpstr>
      <vt:lpstr>How it works- Practice cont.</vt:lpstr>
      <vt:lpstr>Advancements</vt:lpstr>
      <vt:lpstr>Acknowledgements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Diffusion Monte Carlo (DMC)</dc:title>
  <dc:creator>Coire Gavin-Hanner</dc:creator>
  <cp:lastModifiedBy>Coire Gavin-Hanner</cp:lastModifiedBy>
  <cp:revision>19</cp:revision>
  <dcterms:created xsi:type="dcterms:W3CDTF">2021-03-01T07:24:21Z</dcterms:created>
  <dcterms:modified xsi:type="dcterms:W3CDTF">2021-03-02T06:22:33Z</dcterms:modified>
</cp:coreProperties>
</file>

<file path=docProps/thumbnail.jpeg>
</file>